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60" r:id="rId2"/>
  </p:sldIdLst>
  <p:sldSz cx="6858000" cy="12192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10"/>
    <p:restoredTop sz="96035"/>
  </p:normalViewPr>
  <p:slideViewPr>
    <p:cSldViewPr snapToGrid="0">
      <p:cViewPr varScale="1">
        <p:scale>
          <a:sx n="66" d="100"/>
          <a:sy n="66" d="100"/>
        </p:scale>
        <p:origin x="3432" y="2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995312"/>
            <a:ext cx="5829300" cy="4244622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6403623"/>
            <a:ext cx="5143500" cy="2943577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DAE29D-2467-6B42-90BE-57E436D02AE9}" type="datetimeFigureOut">
              <a:rPr lang="en-US" smtClean="0"/>
              <a:t>7/24/23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48356-528F-784D-8A07-FF69842249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34052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DAE29D-2467-6B42-90BE-57E436D02AE9}" type="datetimeFigureOut">
              <a:rPr lang="en-US" smtClean="0"/>
              <a:t>7/24/23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48356-528F-784D-8A07-FF69842249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09046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649111"/>
            <a:ext cx="1478756" cy="1033215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649111"/>
            <a:ext cx="4350544" cy="1033215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DAE29D-2467-6B42-90BE-57E436D02AE9}" type="datetimeFigureOut">
              <a:rPr lang="en-US" smtClean="0"/>
              <a:t>7/24/23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48356-528F-784D-8A07-FF69842249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23136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DAE29D-2467-6B42-90BE-57E436D02AE9}" type="datetimeFigureOut">
              <a:rPr lang="en-US" smtClean="0"/>
              <a:t>7/24/23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48356-528F-784D-8A07-FF69842249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94346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3039537"/>
            <a:ext cx="5915025" cy="5071532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8159048"/>
            <a:ext cx="5915025" cy="266699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DAE29D-2467-6B42-90BE-57E436D02AE9}" type="datetimeFigureOut">
              <a:rPr lang="en-US" smtClean="0"/>
              <a:t>7/24/23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48356-528F-784D-8A07-FF69842249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69362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3245556"/>
            <a:ext cx="2914650" cy="77357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3245556"/>
            <a:ext cx="2914650" cy="77357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DAE29D-2467-6B42-90BE-57E436D02AE9}" type="datetimeFigureOut">
              <a:rPr lang="en-US" smtClean="0"/>
              <a:t>7/24/23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48356-528F-784D-8A07-FF69842249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95591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49114"/>
            <a:ext cx="5915025" cy="235655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988734"/>
            <a:ext cx="2901255" cy="146473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4453467"/>
            <a:ext cx="2901255" cy="655037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988734"/>
            <a:ext cx="2915543" cy="146473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4453467"/>
            <a:ext cx="2915543" cy="655037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DAE29D-2467-6B42-90BE-57E436D02AE9}" type="datetimeFigureOut">
              <a:rPr lang="en-US" smtClean="0"/>
              <a:t>7/24/23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48356-528F-784D-8A07-FF69842249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48115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DAE29D-2467-6B42-90BE-57E436D02AE9}" type="datetimeFigureOut">
              <a:rPr lang="en-US" smtClean="0"/>
              <a:t>7/24/23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48356-528F-784D-8A07-FF69842249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55987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DAE29D-2467-6B42-90BE-57E436D02AE9}" type="datetimeFigureOut">
              <a:rPr lang="en-US" smtClean="0"/>
              <a:t>7/24/23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48356-528F-784D-8A07-FF69842249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8962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812800"/>
            <a:ext cx="2211884" cy="28448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755425"/>
            <a:ext cx="3471863" cy="8664222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3657600"/>
            <a:ext cx="2211884" cy="6776156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DAE29D-2467-6B42-90BE-57E436D02AE9}" type="datetimeFigureOut">
              <a:rPr lang="en-US" smtClean="0"/>
              <a:t>7/24/23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48356-528F-784D-8A07-FF69842249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27372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812800"/>
            <a:ext cx="2211884" cy="28448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755425"/>
            <a:ext cx="3471863" cy="8664222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3657600"/>
            <a:ext cx="2211884" cy="6776156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DAE29D-2467-6B42-90BE-57E436D02AE9}" type="datetimeFigureOut">
              <a:rPr lang="en-US" smtClean="0"/>
              <a:t>7/24/23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48356-528F-784D-8A07-FF69842249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94987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649114"/>
            <a:ext cx="5915025" cy="23565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3245556"/>
            <a:ext cx="5915025" cy="77357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11300181"/>
            <a:ext cx="1543050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DAE29D-2467-6B42-90BE-57E436D02AE9}" type="datetimeFigureOut">
              <a:rPr lang="en-US" smtClean="0"/>
              <a:t>7/24/23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11300181"/>
            <a:ext cx="2314575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11300181"/>
            <a:ext cx="1543050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248356-528F-784D-8A07-FF69842249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01963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emf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id="{958859DD-4570-ACAA-8863-491CBF1FE986}"/>
              </a:ext>
            </a:extLst>
          </p:cNvPr>
          <p:cNvGrpSpPr/>
          <p:nvPr/>
        </p:nvGrpSpPr>
        <p:grpSpPr>
          <a:xfrm>
            <a:off x="696596" y="1496659"/>
            <a:ext cx="3965822" cy="1179970"/>
            <a:chOff x="943783" y="3904957"/>
            <a:chExt cx="4965179" cy="1455033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A7E6E78C-6EA2-32A3-6D82-D81B2DFB28C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372" t="-1949" r="1883" b="3817"/>
            <a:stretch/>
          </p:blipFill>
          <p:spPr>
            <a:xfrm>
              <a:off x="947751" y="3904957"/>
              <a:ext cx="4961211" cy="847478"/>
            </a:xfrm>
            <a:prstGeom prst="rect">
              <a:avLst/>
            </a:prstGeom>
            <a:ln>
              <a:noFill/>
            </a:ln>
          </p:spPr>
        </p:pic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C63CFAD8-59D3-3C18-8455-FEB82DFDE40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2265" t="13309" r="1656" b="6869"/>
            <a:stretch/>
          </p:blipFill>
          <p:spPr>
            <a:xfrm>
              <a:off x="943783" y="4868741"/>
              <a:ext cx="4961210" cy="491249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22" name="TextBox 21">
            <a:extLst>
              <a:ext uri="{FF2B5EF4-FFF2-40B4-BE49-F238E27FC236}">
                <a16:creationId xmlns:a16="http://schemas.microsoft.com/office/drawing/2014/main" id="{C7A76CF8-3E30-018C-825A-54F47C9DFFA9}"/>
              </a:ext>
            </a:extLst>
          </p:cNvPr>
          <p:cNvSpPr txBox="1"/>
          <p:nvPr/>
        </p:nvSpPr>
        <p:spPr>
          <a:xfrm>
            <a:off x="102505" y="260333"/>
            <a:ext cx="868937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Figure 7-source data 1 (bands used in the figure are highlighted in blue) </a:t>
            </a:r>
          </a:p>
        </p:txBody>
      </p:sp>
      <p:pic>
        <p:nvPicPr>
          <p:cNvPr id="34" name="Picture 33">
            <a:extLst>
              <a:ext uri="{FF2B5EF4-FFF2-40B4-BE49-F238E27FC236}">
                <a16:creationId xmlns:a16="http://schemas.microsoft.com/office/drawing/2014/main" id="{9246B837-AE90-3794-1CE6-19D0E2B9B2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728" y="3842998"/>
            <a:ext cx="5039658" cy="7069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" name="TextBox 34">
            <a:extLst>
              <a:ext uri="{FF2B5EF4-FFF2-40B4-BE49-F238E27FC236}">
                <a16:creationId xmlns:a16="http://schemas.microsoft.com/office/drawing/2014/main" id="{E7C10717-6D44-D085-3E40-18D43FB41442}"/>
              </a:ext>
            </a:extLst>
          </p:cNvPr>
          <p:cNvSpPr txBox="1"/>
          <p:nvPr/>
        </p:nvSpPr>
        <p:spPr>
          <a:xfrm>
            <a:off x="2309876" y="578379"/>
            <a:ext cx="143691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/>
              <a:t>BAT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6078E581-D78F-D329-4543-A5CDAAC49269}"/>
              </a:ext>
            </a:extLst>
          </p:cNvPr>
          <p:cNvSpPr txBox="1"/>
          <p:nvPr/>
        </p:nvSpPr>
        <p:spPr>
          <a:xfrm>
            <a:off x="248727" y="806360"/>
            <a:ext cx="1683884" cy="248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13" b="1" dirty="0"/>
              <a:t>Figure 7G. 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7AAF0486-F57D-204F-871B-EF68247E07A1}"/>
              </a:ext>
            </a:extLst>
          </p:cNvPr>
          <p:cNvSpPr txBox="1"/>
          <p:nvPr/>
        </p:nvSpPr>
        <p:spPr>
          <a:xfrm>
            <a:off x="1524997" y="1287092"/>
            <a:ext cx="555059" cy="2135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88" b="1" dirty="0"/>
              <a:t>WT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1F93F83B-258E-2489-61C1-D8E6BDC49FF0}"/>
              </a:ext>
            </a:extLst>
          </p:cNvPr>
          <p:cNvSpPr txBox="1"/>
          <p:nvPr/>
        </p:nvSpPr>
        <p:spPr>
          <a:xfrm>
            <a:off x="2864828" y="1290911"/>
            <a:ext cx="1019978" cy="2135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88" b="1" dirty="0"/>
              <a:t>OPA1/GDF15 DKO</a:t>
            </a:r>
          </a:p>
        </p:txBody>
      </p:sp>
      <p:sp>
        <p:nvSpPr>
          <p:cNvPr id="40" name="Left Arrow 39">
            <a:extLst>
              <a:ext uri="{FF2B5EF4-FFF2-40B4-BE49-F238E27FC236}">
                <a16:creationId xmlns:a16="http://schemas.microsoft.com/office/drawing/2014/main" id="{65613DA6-721C-246D-587D-09840124F1EB}"/>
              </a:ext>
            </a:extLst>
          </p:cNvPr>
          <p:cNvSpPr/>
          <p:nvPr/>
        </p:nvSpPr>
        <p:spPr>
          <a:xfrm>
            <a:off x="4485970" y="1659044"/>
            <a:ext cx="188265" cy="69023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D2F8A18E-BAA3-93A5-7B85-2ED6F3E74D9F}"/>
              </a:ext>
            </a:extLst>
          </p:cNvPr>
          <p:cNvSpPr txBox="1"/>
          <p:nvPr/>
        </p:nvSpPr>
        <p:spPr>
          <a:xfrm>
            <a:off x="4641960" y="1597317"/>
            <a:ext cx="455854" cy="2135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88" b="1" dirty="0"/>
              <a:t>UCP1</a:t>
            </a:r>
          </a:p>
        </p:txBody>
      </p:sp>
      <p:sp>
        <p:nvSpPr>
          <p:cNvPr id="42" name="Left Arrow 41">
            <a:extLst>
              <a:ext uri="{FF2B5EF4-FFF2-40B4-BE49-F238E27FC236}">
                <a16:creationId xmlns:a16="http://schemas.microsoft.com/office/drawing/2014/main" id="{62727DF7-CB61-ADAC-C5C2-D181235A09CA}"/>
              </a:ext>
            </a:extLst>
          </p:cNvPr>
          <p:cNvSpPr/>
          <p:nvPr/>
        </p:nvSpPr>
        <p:spPr>
          <a:xfrm>
            <a:off x="4391004" y="2451169"/>
            <a:ext cx="188265" cy="69023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2BAF3496-956B-6F96-44A4-95772A34BF05}"/>
              </a:ext>
            </a:extLst>
          </p:cNvPr>
          <p:cNvSpPr txBox="1"/>
          <p:nvPr/>
        </p:nvSpPr>
        <p:spPr>
          <a:xfrm>
            <a:off x="4546993" y="2389442"/>
            <a:ext cx="550821" cy="2135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88" b="1" dirty="0"/>
              <a:t>B-actin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9593C995-B875-C53F-ABCF-3F578CD97F7B}"/>
              </a:ext>
            </a:extLst>
          </p:cNvPr>
          <p:cNvSpPr txBox="1"/>
          <p:nvPr/>
        </p:nvSpPr>
        <p:spPr>
          <a:xfrm>
            <a:off x="118642" y="3247499"/>
            <a:ext cx="1683884" cy="248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13" b="1" dirty="0"/>
              <a:t>Figure 7M. 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CC3B845D-1A79-0585-CF7A-6A29F73A4E31}"/>
              </a:ext>
            </a:extLst>
          </p:cNvPr>
          <p:cNvSpPr txBox="1"/>
          <p:nvPr/>
        </p:nvSpPr>
        <p:spPr>
          <a:xfrm>
            <a:off x="2309876" y="3011943"/>
            <a:ext cx="143691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err="1"/>
              <a:t>iWAT</a:t>
            </a:r>
            <a:endParaRPr lang="en-US" sz="1200" b="1" dirty="0"/>
          </a:p>
        </p:txBody>
      </p:sp>
      <p:pic>
        <p:nvPicPr>
          <p:cNvPr id="56" name="Picture 55">
            <a:extLst>
              <a:ext uri="{FF2B5EF4-FFF2-40B4-BE49-F238E27FC236}">
                <a16:creationId xmlns:a16="http://schemas.microsoft.com/office/drawing/2014/main" id="{85C183A4-6BED-944C-3438-C5624638203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3570" y="4692867"/>
            <a:ext cx="4824244" cy="4811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7" name="Left Arrow 56">
            <a:extLst>
              <a:ext uri="{FF2B5EF4-FFF2-40B4-BE49-F238E27FC236}">
                <a16:creationId xmlns:a16="http://schemas.microsoft.com/office/drawing/2014/main" id="{10F71CC5-2CE9-887A-7A6F-B81BD2A29F36}"/>
              </a:ext>
            </a:extLst>
          </p:cNvPr>
          <p:cNvSpPr/>
          <p:nvPr/>
        </p:nvSpPr>
        <p:spPr>
          <a:xfrm>
            <a:off x="4485970" y="4088478"/>
            <a:ext cx="188265" cy="69023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20D8BE81-F49E-5A93-6B73-8712D8EDDA5C}"/>
              </a:ext>
            </a:extLst>
          </p:cNvPr>
          <p:cNvSpPr txBox="1"/>
          <p:nvPr/>
        </p:nvSpPr>
        <p:spPr>
          <a:xfrm>
            <a:off x="4641960" y="4026751"/>
            <a:ext cx="455854" cy="2135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88" b="1" dirty="0"/>
              <a:t>UCP1</a:t>
            </a:r>
          </a:p>
        </p:txBody>
      </p:sp>
      <p:sp>
        <p:nvSpPr>
          <p:cNvPr id="59" name="Left Arrow 58">
            <a:extLst>
              <a:ext uri="{FF2B5EF4-FFF2-40B4-BE49-F238E27FC236}">
                <a16:creationId xmlns:a16="http://schemas.microsoft.com/office/drawing/2014/main" id="{0B006620-6AB5-0F3B-4FAF-82BD3C8F2F8E}"/>
              </a:ext>
            </a:extLst>
          </p:cNvPr>
          <p:cNvSpPr/>
          <p:nvPr/>
        </p:nvSpPr>
        <p:spPr>
          <a:xfrm>
            <a:off x="4537646" y="4826912"/>
            <a:ext cx="188265" cy="69023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9237FA7D-AE1A-CBA3-8712-5B875A52BAC0}"/>
              </a:ext>
            </a:extLst>
          </p:cNvPr>
          <p:cNvSpPr txBox="1"/>
          <p:nvPr/>
        </p:nvSpPr>
        <p:spPr>
          <a:xfrm>
            <a:off x="4693635" y="4765185"/>
            <a:ext cx="550821" cy="2135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88" b="1" dirty="0"/>
              <a:t>B-actin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6BD2A4C3-B3DD-2905-7EA2-AFDFA2D43DC3}"/>
              </a:ext>
            </a:extLst>
          </p:cNvPr>
          <p:cNvSpPr txBox="1"/>
          <p:nvPr/>
        </p:nvSpPr>
        <p:spPr>
          <a:xfrm>
            <a:off x="1376267" y="3620894"/>
            <a:ext cx="555059" cy="2135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88" b="1" dirty="0"/>
              <a:t>WT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D6645944-C213-9D4E-2FFD-7BD5D0F78A6B}"/>
              </a:ext>
            </a:extLst>
          </p:cNvPr>
          <p:cNvSpPr txBox="1"/>
          <p:nvPr/>
        </p:nvSpPr>
        <p:spPr>
          <a:xfrm>
            <a:off x="2864828" y="3620894"/>
            <a:ext cx="1019978" cy="2135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88" b="1" dirty="0"/>
              <a:t>OPA1/GDF15 DKO</a:t>
            </a:r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ED19E496-CAD8-CFCA-4EFF-9A40BBCDF0F2}"/>
              </a:ext>
            </a:extLst>
          </p:cNvPr>
          <p:cNvSpPr/>
          <p:nvPr/>
        </p:nvSpPr>
        <p:spPr>
          <a:xfrm>
            <a:off x="1722120" y="4010912"/>
            <a:ext cx="1108120" cy="203309"/>
          </a:xfrm>
          <a:prstGeom prst="rect">
            <a:avLst/>
          </a:prstGeom>
          <a:noFill/>
          <a:ln w="12700">
            <a:solidFill>
              <a:srgbClr val="0070C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 dirty="0"/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216DC241-1F9C-8DE0-ED0B-63BF812C7108}"/>
              </a:ext>
            </a:extLst>
          </p:cNvPr>
          <p:cNvSpPr/>
          <p:nvPr/>
        </p:nvSpPr>
        <p:spPr>
          <a:xfrm>
            <a:off x="1755816" y="4794280"/>
            <a:ext cx="1108120" cy="203309"/>
          </a:xfrm>
          <a:prstGeom prst="rect">
            <a:avLst/>
          </a:prstGeom>
          <a:noFill/>
          <a:ln w="12700">
            <a:solidFill>
              <a:srgbClr val="0070C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 dirty="0"/>
          </a:p>
        </p:txBody>
      </p:sp>
      <p:cxnSp>
        <p:nvCxnSpPr>
          <p:cNvPr id="76" name="Straight Connector 75">
            <a:extLst>
              <a:ext uri="{FF2B5EF4-FFF2-40B4-BE49-F238E27FC236}">
                <a16:creationId xmlns:a16="http://schemas.microsoft.com/office/drawing/2014/main" id="{48815A16-6553-1B16-A23C-D0E7457F2FE8}"/>
              </a:ext>
            </a:extLst>
          </p:cNvPr>
          <p:cNvCxnSpPr>
            <a:cxnSpLocks/>
          </p:cNvCxnSpPr>
          <p:nvPr/>
        </p:nvCxnSpPr>
        <p:spPr>
          <a:xfrm>
            <a:off x="2287016" y="3835793"/>
            <a:ext cx="0" cy="1323906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Connector 77">
            <a:extLst>
              <a:ext uri="{FF2B5EF4-FFF2-40B4-BE49-F238E27FC236}">
                <a16:creationId xmlns:a16="http://schemas.microsoft.com/office/drawing/2014/main" id="{2DF57EC7-644C-AF82-F08E-29EB1F16A5CA}"/>
              </a:ext>
            </a:extLst>
          </p:cNvPr>
          <p:cNvCxnSpPr>
            <a:cxnSpLocks/>
          </p:cNvCxnSpPr>
          <p:nvPr/>
        </p:nvCxnSpPr>
        <p:spPr>
          <a:xfrm>
            <a:off x="2408936" y="1504496"/>
            <a:ext cx="0" cy="1172133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" name="Rectangle 79">
            <a:extLst>
              <a:ext uri="{FF2B5EF4-FFF2-40B4-BE49-F238E27FC236}">
                <a16:creationId xmlns:a16="http://schemas.microsoft.com/office/drawing/2014/main" id="{4430E6CC-C65E-2BE9-CC37-B808C07ED266}"/>
              </a:ext>
            </a:extLst>
          </p:cNvPr>
          <p:cNvSpPr/>
          <p:nvPr/>
        </p:nvSpPr>
        <p:spPr>
          <a:xfrm>
            <a:off x="3396199" y="2375783"/>
            <a:ext cx="438111" cy="203309"/>
          </a:xfrm>
          <a:prstGeom prst="rect">
            <a:avLst/>
          </a:prstGeom>
          <a:noFill/>
          <a:ln w="12700">
            <a:solidFill>
              <a:srgbClr val="0070C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 dirty="0"/>
          </a:p>
        </p:txBody>
      </p:sp>
      <p:sp>
        <p:nvSpPr>
          <p:cNvPr id="82" name="Rectangle 81">
            <a:extLst>
              <a:ext uri="{FF2B5EF4-FFF2-40B4-BE49-F238E27FC236}">
                <a16:creationId xmlns:a16="http://schemas.microsoft.com/office/drawing/2014/main" id="{3F0F27D0-8FB1-75F3-84ED-B5FDCBCDD85D}"/>
              </a:ext>
            </a:extLst>
          </p:cNvPr>
          <p:cNvSpPr/>
          <p:nvPr/>
        </p:nvSpPr>
        <p:spPr>
          <a:xfrm>
            <a:off x="3209944" y="1630481"/>
            <a:ext cx="438111" cy="203309"/>
          </a:xfrm>
          <a:prstGeom prst="rect">
            <a:avLst/>
          </a:prstGeom>
          <a:noFill/>
          <a:ln w="12700">
            <a:solidFill>
              <a:srgbClr val="0070C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 dirty="0"/>
          </a:p>
        </p:txBody>
      </p:sp>
      <p:sp>
        <p:nvSpPr>
          <p:cNvPr id="83" name="Rectangle 82">
            <a:extLst>
              <a:ext uri="{FF2B5EF4-FFF2-40B4-BE49-F238E27FC236}">
                <a16:creationId xmlns:a16="http://schemas.microsoft.com/office/drawing/2014/main" id="{65102DE2-9BF5-CC6B-B366-C3BFFF641FC3}"/>
              </a:ext>
            </a:extLst>
          </p:cNvPr>
          <p:cNvSpPr/>
          <p:nvPr/>
        </p:nvSpPr>
        <p:spPr>
          <a:xfrm>
            <a:off x="975907" y="1623482"/>
            <a:ext cx="438111" cy="203309"/>
          </a:xfrm>
          <a:prstGeom prst="rect">
            <a:avLst/>
          </a:prstGeom>
          <a:noFill/>
          <a:ln w="12700">
            <a:solidFill>
              <a:srgbClr val="0070C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 dirty="0"/>
          </a:p>
        </p:txBody>
      </p:sp>
      <p:sp>
        <p:nvSpPr>
          <p:cNvPr id="84" name="Rectangle 83">
            <a:extLst>
              <a:ext uri="{FF2B5EF4-FFF2-40B4-BE49-F238E27FC236}">
                <a16:creationId xmlns:a16="http://schemas.microsoft.com/office/drawing/2014/main" id="{C4DF91DB-B2D0-FB7D-9F75-84B838BBC3D5}"/>
              </a:ext>
            </a:extLst>
          </p:cNvPr>
          <p:cNvSpPr/>
          <p:nvPr/>
        </p:nvSpPr>
        <p:spPr>
          <a:xfrm>
            <a:off x="948826" y="2429563"/>
            <a:ext cx="438111" cy="203309"/>
          </a:xfrm>
          <a:prstGeom prst="rect">
            <a:avLst/>
          </a:prstGeom>
          <a:noFill/>
          <a:ln w="12700">
            <a:solidFill>
              <a:srgbClr val="0070C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1A0090A-C9F6-CB24-92B9-00F481F1C749}"/>
              </a:ext>
            </a:extLst>
          </p:cNvPr>
          <p:cNvSpPr txBox="1"/>
          <p:nvPr/>
        </p:nvSpPr>
        <p:spPr>
          <a:xfrm>
            <a:off x="150595" y="5919262"/>
            <a:ext cx="1683884" cy="248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13" b="1" dirty="0"/>
              <a:t>Figure 7N. 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1C132EC8-992A-8EFF-4951-94ADFEB9E864}"/>
              </a:ext>
            </a:extLst>
          </p:cNvPr>
          <p:cNvGrpSpPr/>
          <p:nvPr/>
        </p:nvGrpSpPr>
        <p:grpSpPr>
          <a:xfrm>
            <a:off x="1022177" y="6067758"/>
            <a:ext cx="4255401" cy="1457007"/>
            <a:chOff x="949059" y="521087"/>
            <a:chExt cx="5092448" cy="1844655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F06BF6F3-907E-329C-5B9B-4EC48DD4068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/>
            <a:srcRect l="1871" t="49725" r="11337" b="238"/>
            <a:stretch/>
          </p:blipFill>
          <p:spPr>
            <a:xfrm>
              <a:off x="949059" y="1413705"/>
              <a:ext cx="4396361" cy="952037"/>
            </a:xfrm>
            <a:prstGeom prst="rect">
              <a:avLst/>
            </a:prstGeom>
            <a:ln>
              <a:noFill/>
            </a:ln>
          </p:spPr>
        </p:pic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24A54B8B-9F26-DA28-6D6D-06B54802261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/>
            <a:srcRect l="-3" t="1582" r="13785" b="67741"/>
            <a:stretch/>
          </p:blipFill>
          <p:spPr>
            <a:xfrm>
              <a:off x="949060" y="821063"/>
              <a:ext cx="4285880" cy="583586"/>
            </a:xfrm>
            <a:prstGeom prst="rect">
              <a:avLst/>
            </a:prstGeom>
            <a:ln>
              <a:noFill/>
            </a:ln>
          </p:spPr>
        </p:pic>
        <p:sp>
          <p:nvSpPr>
            <p:cNvPr id="7" name="Left Arrow 6">
              <a:extLst>
                <a:ext uri="{FF2B5EF4-FFF2-40B4-BE49-F238E27FC236}">
                  <a16:creationId xmlns:a16="http://schemas.microsoft.com/office/drawing/2014/main" id="{19C1E0D9-BC3B-930E-FFF4-5CF03237DA2E}"/>
                </a:ext>
              </a:extLst>
            </p:cNvPr>
            <p:cNvSpPr/>
            <p:nvPr/>
          </p:nvSpPr>
          <p:spPr>
            <a:xfrm>
              <a:off x="4752670" y="1034520"/>
              <a:ext cx="179795" cy="57772"/>
            </a:xfrm>
            <a:prstGeom prst="lef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13"/>
            </a:p>
          </p:txBody>
        </p:sp>
        <p:sp>
          <p:nvSpPr>
            <p:cNvPr id="8" name="Left Arrow 7">
              <a:extLst>
                <a:ext uri="{FF2B5EF4-FFF2-40B4-BE49-F238E27FC236}">
                  <a16:creationId xmlns:a16="http://schemas.microsoft.com/office/drawing/2014/main" id="{D693821C-91D1-D048-D2A4-BB6AB3982FBC}"/>
                </a:ext>
              </a:extLst>
            </p:cNvPr>
            <p:cNvSpPr/>
            <p:nvPr/>
          </p:nvSpPr>
          <p:spPr>
            <a:xfrm>
              <a:off x="4586990" y="1669558"/>
              <a:ext cx="179795" cy="57772"/>
            </a:xfrm>
            <a:prstGeom prst="lef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13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E17F7F32-9627-7B85-C365-95406DBFF0C3}"/>
                </a:ext>
              </a:extLst>
            </p:cNvPr>
            <p:cNvSpPr/>
            <p:nvPr/>
          </p:nvSpPr>
          <p:spPr>
            <a:xfrm>
              <a:off x="1193800" y="854628"/>
              <a:ext cx="592589" cy="1016632"/>
            </a:xfrm>
            <a:prstGeom prst="rect">
              <a:avLst/>
            </a:prstGeom>
            <a:noFill/>
            <a:ln w="12700">
              <a:solidFill>
                <a:srgbClr val="0070C0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13" dirty="0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A77C51A4-C9F4-397E-DDC9-C49947CDC1AE}"/>
                </a:ext>
              </a:extLst>
            </p:cNvPr>
            <p:cNvSpPr/>
            <p:nvPr/>
          </p:nvSpPr>
          <p:spPr>
            <a:xfrm>
              <a:off x="2633090" y="876599"/>
              <a:ext cx="592589" cy="1016632"/>
            </a:xfrm>
            <a:prstGeom prst="rect">
              <a:avLst/>
            </a:prstGeom>
            <a:noFill/>
            <a:ln w="12700">
              <a:solidFill>
                <a:srgbClr val="0070C0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13" dirty="0"/>
            </a:p>
          </p:txBody>
        </p: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937149E9-7C61-D26F-E2EA-779DCF97FCC1}"/>
                </a:ext>
              </a:extLst>
            </p:cNvPr>
            <p:cNvCxnSpPr>
              <a:cxnSpLocks/>
            </p:cNvCxnSpPr>
            <p:nvPr/>
          </p:nvCxnSpPr>
          <p:spPr>
            <a:xfrm>
              <a:off x="2620894" y="830183"/>
              <a:ext cx="12196" cy="1535559"/>
            </a:xfrm>
            <a:prstGeom prst="line">
              <a:avLst/>
            </a:prstGeom>
            <a:ln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431C7767-9964-63F7-C50C-6437927E31FE}"/>
                </a:ext>
              </a:extLst>
            </p:cNvPr>
            <p:cNvSpPr txBox="1"/>
            <p:nvPr/>
          </p:nvSpPr>
          <p:spPr>
            <a:xfrm>
              <a:off x="5164083" y="1532652"/>
              <a:ext cx="877424" cy="311730"/>
            </a:xfrm>
            <a:prstGeom prst="rect">
              <a:avLst/>
            </a:prstGeom>
            <a:noFill/>
            <a:ln w="12700"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b="1" dirty="0"/>
                <a:t>β-Actin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91B1E906-DF2D-C564-B0FB-20BDC7853BA9}"/>
                </a:ext>
              </a:extLst>
            </p:cNvPr>
            <p:cNvSpPr txBox="1"/>
            <p:nvPr/>
          </p:nvSpPr>
          <p:spPr>
            <a:xfrm>
              <a:off x="5152346" y="955213"/>
              <a:ext cx="877424" cy="311730"/>
            </a:xfrm>
            <a:prstGeom prst="rect">
              <a:avLst/>
            </a:prstGeom>
            <a:noFill/>
            <a:ln w="12700"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b="1" dirty="0"/>
                <a:t>Serca1a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249CA0E6-DE49-8CB6-456B-154ADD4B527A}"/>
                </a:ext>
              </a:extLst>
            </p:cNvPr>
            <p:cNvSpPr txBox="1"/>
            <p:nvPr/>
          </p:nvSpPr>
          <p:spPr>
            <a:xfrm>
              <a:off x="1747831" y="521087"/>
              <a:ext cx="981001" cy="3117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b="1" dirty="0"/>
                <a:t>WT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B7E7B9D4-A400-BE4B-1839-285FA3D7EC84}"/>
                </a:ext>
              </a:extLst>
            </p:cNvPr>
            <p:cNvSpPr txBox="1"/>
            <p:nvPr/>
          </p:nvSpPr>
          <p:spPr>
            <a:xfrm>
              <a:off x="3102418" y="534351"/>
              <a:ext cx="1802690" cy="3117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b="1" dirty="0"/>
                <a:t>OPA1/GDF15 DKO</a:t>
              </a:r>
            </a:p>
          </p:txBody>
        </p:sp>
      </p:grpSp>
      <p:sp>
        <p:nvSpPr>
          <p:cNvPr id="18" name="TextBox 17">
            <a:extLst>
              <a:ext uri="{FF2B5EF4-FFF2-40B4-BE49-F238E27FC236}">
                <a16:creationId xmlns:a16="http://schemas.microsoft.com/office/drawing/2014/main" id="{96BD0886-264E-80A1-907E-DF9242BE0062}"/>
              </a:ext>
            </a:extLst>
          </p:cNvPr>
          <p:cNvSpPr txBox="1"/>
          <p:nvPr/>
        </p:nvSpPr>
        <p:spPr>
          <a:xfrm>
            <a:off x="1931325" y="5621616"/>
            <a:ext cx="171672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/>
              <a:t>Gastrocnemius muscle</a:t>
            </a:r>
          </a:p>
        </p:txBody>
      </p:sp>
    </p:spTree>
    <p:extLst>
      <p:ext uri="{BB962C8B-B14F-4D97-AF65-F5344CB8AC3E}">
        <p14:creationId xmlns:p14="http://schemas.microsoft.com/office/powerpoint/2010/main" val="33939920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1675</TotalTime>
  <Words>49</Words>
  <Application>Microsoft Macintosh PowerPoint</Application>
  <PresentationFormat>Widescreen</PresentationFormat>
  <Paragraphs>19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Alambert, Renata P</dc:creator>
  <cp:lastModifiedBy>Alambert, Renata P</cp:lastModifiedBy>
  <cp:revision>21</cp:revision>
  <dcterms:created xsi:type="dcterms:W3CDTF">2023-01-04T15:24:52Z</dcterms:created>
  <dcterms:modified xsi:type="dcterms:W3CDTF">2023-07-24T23:31:24Z</dcterms:modified>
</cp:coreProperties>
</file>